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8" r:id="rId4"/>
    <p:sldId id="275" r:id="rId5"/>
    <p:sldId id="276" r:id="rId6"/>
    <p:sldId id="277" r:id="rId7"/>
    <p:sldId id="287" r:id="rId8"/>
    <p:sldId id="278" r:id="rId9"/>
    <p:sldId id="283" r:id="rId10"/>
    <p:sldId id="284" r:id="rId11"/>
    <p:sldId id="285" r:id="rId12"/>
    <p:sldId id="286" r:id="rId13"/>
  </p:sldIdLst>
  <p:sldSz cx="12192000" cy="6858000"/>
  <p:notesSz cx="6888163" cy="10018713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53007-7AAD-003A-825B-1ECADAE80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BAA002-1DAD-6D28-F3B8-C7C988385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7A0CAD5-EC5F-8089-B892-DA76E33A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37AE6B9-5FDB-4F25-041A-0C14D56B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08B4C9F-CD39-097B-6208-E8AB18FA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930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6AA5F-FAD9-51B0-7149-6D3746819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24FBD2E-2A06-A244-452B-425B32F77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A89394B-4AF2-2FD9-0DF0-85361236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4084C09-A7A6-7EF5-2037-41220861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39803D-B3A6-7C65-A2CD-D7EB66F5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316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AF3FB8-2346-2A59-B9E2-506D92A68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44D01ADA-D764-FBAB-592E-86B88DCA4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080D6C1-4ADE-AC4F-B6AE-7E6744A0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1A0EF66-D0ED-66DA-B34C-4F843EE3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0C022FA-ED3D-C54C-2A22-D72DE55B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311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E02B2-4241-F377-F16A-0CEAB794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8116A79-91FA-A2AA-EE6F-1D65CB855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22822D-CBDE-69A5-CFEA-9370A534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36A67D8-FA47-EE05-BFC7-087E39EA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F14327D-0407-7BC4-CDD3-5B28E047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408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29BE2-AF61-8989-07D5-CCD4DAA3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3E7B111-159F-3FB8-B8F3-DBDBC393F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68E4B53-DEE9-AF44-CEE7-B7E1F73C5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7938EA1-5107-7D36-A419-BDBF22AC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3DC1C4-5605-CC6A-BF0D-B0CAE739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105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ED6514-E4C5-9925-C858-5DFD1AAD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54D9AD1-B433-E956-1B0B-B59BD69EF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AA02954-1D45-83F8-071B-DF816AF3D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9253FBF-29B4-2BF3-84C4-F1D3A898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62390ED-9A0A-FCFF-75F0-8D4D0DE0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2C3C7D1-81B1-72AB-43D3-E08E8A6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13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B2EDF6-4586-316C-6379-1DFB3100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B69C4C3-681D-874F-B8ED-4621BCEC3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0C33A4D-358D-9615-7F83-E5FC5A560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A8BE0A15-E038-B3C9-8CCF-147C1EB5B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6F456734-C4B7-1D28-1B8D-E2310E608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01EA5DB-D1C2-D40D-A7A5-784A7D35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920485B-728A-B745-965F-606EEB27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0212489-23E3-8A23-A1DD-F1950F3D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848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EE9C8-C3B5-65EF-3BE6-B41C32B01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784D5BC1-F1DD-CE2D-FD83-43678D71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B4E631F2-1498-4BB9-992F-082757C4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1E45520-D23B-3A4A-5A1B-C57CBA234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47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87EC354A-FD93-C997-0A4D-A27C118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BC9B1238-DC29-816F-53E2-1D0B050B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2C2625B-3475-6B33-F453-B0900F68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722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1EE93-A892-5C8B-73E1-0F76492A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D29C3B9-4191-384E-5F30-6C9E7BBF0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1661906-19D6-8B99-2A40-54324EB3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9AC66DF-4090-EC78-4DB9-1620049D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6DFED1D-8B70-0D3A-D37F-11CA469E2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FEBD29A-2807-7D9F-4BB4-8EBAC4E4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815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AF301-A65C-92E0-4495-FF8B3F46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8167318-F830-4253-4BFA-EB43E0A95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9393175-8EFF-BE3B-4C81-91C17787A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A3A80EB-E624-8FBD-3E9F-85A49980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4B2398F-93CC-1662-2935-E83215229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4C88DBC-D4FF-FB4B-8FCF-81EB3818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667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2EE6A7A-A672-DEE6-B9D4-E3D907385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9525A92-F883-7853-786D-9AB4148A8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C2E1A0-C183-E077-D0DF-A07A55FBAC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C2CE-9B5F-40A9-9564-F2C3876A6E5E}" type="datetimeFigureOut">
              <a:rPr lang="pt-PT" smtClean="0"/>
              <a:t>05/05/2026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5AAC3D7-DF79-E9A4-F13C-78CE17554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AA7AFD2-A9E4-D879-33CC-BF4A3819D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7FE49-1E01-44AE-818C-2C95C484CB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397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pt/paisagens/lago/agua-lago-paisagem-ceu-azul-natureza-arvore-montanha-floresta-verao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pt/paisagens/lago/agua-lago-paisagem-ceu-azul-natureza-arvore-montanha-floresta-verao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pt/paisagens/lago/agua-lago-paisagem-ceu-azul-natureza-arvore-montanha-floresta-verao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pt/paisagens/lago/agua-lago-paisagem-ceu-azul-natureza-arvore-montanha-floresta-verao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pt/paisagens/lago/agua-lago-paisagem-ceu-azul-natureza-arvore-montanha-floresta-verao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pt/paisagens/lago/agua-lago-paisagem-ceu-azul-natureza-arvore-montanha-floresta-verao" TargetMode="External"/><Relationship Id="rId7" Type="http://schemas.openxmlformats.org/officeDocument/2006/relationships/image" Target="../media/image1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90BCC-87F4-3A35-45EA-BE1CBAF6D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AC8D30-9CA7-9325-5EBE-45E497C90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088" y="2554287"/>
            <a:ext cx="7434263" cy="3856038"/>
          </a:xfrm>
        </p:spPr>
        <p:txBody>
          <a:bodyPr>
            <a:normAutofit/>
          </a:bodyPr>
          <a:lstStyle/>
          <a:p>
            <a:r>
              <a:rPr lang="pt-PT" dirty="0"/>
              <a:t>5 Maio de 2026</a:t>
            </a:r>
          </a:p>
          <a:p>
            <a:endParaRPr lang="pt-PT" dirty="0"/>
          </a:p>
          <a:p>
            <a:r>
              <a:rPr lang="pt-PT" sz="5400" b="1" dirty="0"/>
              <a:t>Fernando Louro Alves</a:t>
            </a:r>
          </a:p>
          <a:p>
            <a:r>
              <a:rPr lang="pt-PT" dirty="0"/>
              <a:t>Engenheiro Silvicultor</a:t>
            </a:r>
          </a:p>
          <a:p>
            <a:endParaRPr lang="pt-PT" dirty="0"/>
          </a:p>
          <a:p>
            <a:r>
              <a:rPr lang="pt-PT" b="1" dirty="0">
                <a:latin typeface="Agency FB" panose="020B0503020202020204" pitchFamily="34" charset="0"/>
              </a:rPr>
              <a:t>		Sociedade Portuguesa para o desenvolvimento da 	Educação e do Turismo Ambientais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C7D67C-BEAB-2306-33F4-5516FC647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4" y="5167153"/>
            <a:ext cx="1609223" cy="84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79AADC-3082-07BA-E86C-07FC3A059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25435-B327-914D-57E4-1BA6497ED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2B6C6F-AD7F-13BD-0F9E-3C6BB6CA3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5843" y="6139536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>
                <a:solidFill>
                  <a:schemeClr val="bg1"/>
                </a:solidFill>
              </a:rPr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>
                <a:solidFill>
                  <a:schemeClr val="bg1"/>
                </a:solidFill>
              </a:rPr>
              <a:t>Fernando Louro Alves</a:t>
            </a:r>
            <a:endParaRPr lang="pt-PT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B1E1CA-AFFF-CEF1-D666-4778B4FD2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0C6268D9-0D6D-5351-CE00-7C12D21C3646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solidFill>
                  <a:schemeClr val="bg1"/>
                </a:solidFill>
                <a:latin typeface="Agency FB" panose="020B0503020202020204" pitchFamily="34" charset="0"/>
              </a:rPr>
              <a:t>Sociedade Portuguesa para o desenvolvimento da Educação e  do Turismo Ambientais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8A9AE5-DA74-502B-858C-539CA00675ED}"/>
              </a:ext>
            </a:extLst>
          </p:cNvPr>
          <p:cNvSpPr txBox="1"/>
          <p:nvPr/>
        </p:nvSpPr>
        <p:spPr>
          <a:xfrm>
            <a:off x="4702969" y="728623"/>
            <a:ext cx="7565232" cy="225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vectorial approach to urban ecological corridors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 Biodiversity and other High 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Values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Conservation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Rewilding vs.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Renaturalization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Promoting Biodiversity / Enriching Biodiversity and improving flows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 descr="carrifran.">
            <a:extLst>
              <a:ext uri="{FF2B5EF4-FFF2-40B4-BE49-F238E27FC236}">
                <a16:creationId xmlns:a16="http://schemas.microsoft.com/office/drawing/2014/main" id="{85B080A8-4BD1-825C-58BC-82651A42C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37" y="728623"/>
            <a:ext cx="4900613" cy="2756595"/>
          </a:xfrm>
          <a:prstGeom prst="rect">
            <a:avLst/>
          </a:prstGeom>
        </p:spPr>
      </p:pic>
      <p:pic>
        <p:nvPicPr>
          <p:cNvPr id="9" name="Imagem 8" descr="Der englische Garten in Bad Muskau | TraumWanderungen">
            <a:extLst>
              <a:ext uri="{FF2B5EF4-FFF2-40B4-BE49-F238E27FC236}">
                <a16:creationId xmlns:a16="http://schemas.microsoft.com/office/drawing/2014/main" id="{3065AF3B-BDA1-9D5B-53FE-726EB6EEE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25" y="3198122"/>
            <a:ext cx="9365457" cy="28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1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91BC1E-9D4C-7C54-345A-5CF29A18F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4EF0D-9D53-B730-14ED-9696CF145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FC367F-058C-0939-0042-FC9CB3CE4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5843" y="6139536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>
                <a:solidFill>
                  <a:schemeClr val="bg1"/>
                </a:solidFill>
              </a:rPr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>
                <a:solidFill>
                  <a:schemeClr val="bg1"/>
                </a:solidFill>
              </a:rPr>
              <a:t>Fernando Louro Alves</a:t>
            </a:r>
            <a:endParaRPr lang="pt-PT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E86973-2B7A-AC38-C5DE-C767A8210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8147F7E4-3D6B-B066-0008-7879E3B361DE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solidFill>
                  <a:schemeClr val="bg1"/>
                </a:solidFill>
                <a:latin typeface="Agency FB" panose="020B0503020202020204" pitchFamily="34" charset="0"/>
              </a:rPr>
              <a:t>Sociedade Portuguesa para o desenvolvimento da Educação e  do Turismo Ambientais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1838A9-D2DE-00F3-B474-E4E3A38B1CF1}"/>
              </a:ext>
            </a:extLst>
          </p:cNvPr>
          <p:cNvSpPr txBox="1"/>
          <p:nvPr/>
        </p:nvSpPr>
        <p:spPr>
          <a:xfrm>
            <a:off x="892968" y="824771"/>
            <a:ext cx="8384381" cy="2121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Uploading the knowledge of (urban) ecology and its integration into planning policies.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endParaRPr lang="en-US" sz="28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“costs” of Conservation</a:t>
            </a:r>
            <a:endParaRPr lang="pt-PT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4CB3DC4-D598-6DFB-2BD6-33587810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33" y="1819275"/>
            <a:ext cx="5760349" cy="432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804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0413C1-E01C-67A3-6BD6-806230646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F6450-FEC8-33BE-8F97-9D0B0CB23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379A76-17B3-5AD0-5648-08FE99C8C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4" y="3541812"/>
            <a:ext cx="1493002" cy="787973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84354CCE-EBA6-495A-F3DC-D4B143DF96DA}"/>
              </a:ext>
            </a:extLst>
          </p:cNvPr>
          <p:cNvSpPr txBox="1">
            <a:spLocks/>
          </p:cNvSpPr>
          <p:nvPr/>
        </p:nvSpPr>
        <p:spPr>
          <a:xfrm>
            <a:off x="719138" y="1711265"/>
            <a:ext cx="7434263" cy="385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5400" b="1" dirty="0"/>
              <a:t>Fernando Louro Alves</a:t>
            </a:r>
          </a:p>
          <a:p>
            <a:r>
              <a:rPr lang="pt-PT" dirty="0"/>
              <a:t>f.louro.alves@gmail.com</a:t>
            </a:r>
          </a:p>
          <a:p>
            <a:endParaRPr lang="pt-PT" dirty="0"/>
          </a:p>
          <a:p>
            <a:r>
              <a:rPr lang="pt-PT" b="1" dirty="0">
                <a:latin typeface="Agency FB" panose="020B0503020202020204" pitchFamily="34" charset="0"/>
              </a:rPr>
              <a:t>		Sociedade Portuguesa para o desenvolvimento da 	Educação e do Turismo Ambientais</a:t>
            </a:r>
          </a:p>
        </p:txBody>
      </p:sp>
    </p:spTree>
    <p:extLst>
      <p:ext uri="{BB962C8B-B14F-4D97-AF65-F5344CB8AC3E}">
        <p14:creationId xmlns:p14="http://schemas.microsoft.com/office/powerpoint/2010/main" val="102642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2EE36-C80D-A962-CEDE-57EC8AE26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1976C-9B94-EC96-EEB9-FF658F094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E7A92A-3892-E668-1F28-B025EDAB6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9607" y="6157832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/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/>
              <a:t>Fernando Louro Alves</a:t>
            </a:r>
            <a:endParaRPr lang="pt-PT" b="1" dirty="0"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F89D2F-5091-718E-0CF7-7D43BF8E5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6481422F-87EC-F246-D28A-A0DBE9E6A8EE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latin typeface="Agency FB" panose="020B0503020202020204" pitchFamily="34" charset="0"/>
              </a:rPr>
              <a:t>Sociedade Portuguesa para o desenvolvimento da Educação e do Turismo Ambientais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A6D6044-92A3-EF42-B359-CB7DC4AC10B3}"/>
              </a:ext>
            </a:extLst>
          </p:cNvPr>
          <p:cNvSpPr txBox="1"/>
          <p:nvPr/>
        </p:nvSpPr>
        <p:spPr>
          <a:xfrm>
            <a:off x="-273635" y="2215273"/>
            <a:ext cx="3186820" cy="274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Policies,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Plans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Projects</a:t>
            </a:r>
            <a:endParaRPr lang="pt-PT" sz="3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2A4F7D-7B9B-ACCD-F83A-3E6FC2A7B28D}"/>
              </a:ext>
            </a:extLst>
          </p:cNvPr>
          <p:cNvSpPr txBox="1"/>
          <p:nvPr/>
        </p:nvSpPr>
        <p:spPr>
          <a:xfrm>
            <a:off x="7523430" y="3105171"/>
            <a:ext cx="4438230" cy="274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 programs,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Legislation,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 speech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Political praxis</a:t>
            </a:r>
            <a:endParaRPr lang="pt-PT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 descr="What Is Political Speech?">
            <a:extLst>
              <a:ext uri="{FF2B5EF4-FFF2-40B4-BE49-F238E27FC236}">
                <a16:creationId xmlns:a16="http://schemas.microsoft.com/office/drawing/2014/main" id="{8B86D995-30EC-868A-635B-9848AB8E1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96699" y="867389"/>
            <a:ext cx="4798336" cy="29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4E2376-32EA-2281-5B55-B672C23CA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BA485-394E-BA97-CC79-E56CEE5D8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546942-01D4-3F31-C83D-F7EA08E6E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9607" y="6157832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/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/>
              <a:t>Fernando Louro Alves</a:t>
            </a:r>
            <a:endParaRPr lang="pt-PT" b="1" dirty="0"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D57C24D-8BA6-09FE-55E6-56E0FEE6D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7DCB7F6C-34E2-0932-2BDA-8F3C265035AD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latin typeface="Agency FB" panose="020B0503020202020204" pitchFamily="34" charset="0"/>
              </a:rPr>
              <a:t>Sociedade Portuguesa para o desenvolvimento da Educação e  do Turismo Ambientais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7DA71F-6582-9D85-B28B-1B5CFA2D41DD}"/>
              </a:ext>
            </a:extLst>
          </p:cNvPr>
          <p:cNvSpPr txBox="1"/>
          <p:nvPr/>
        </p:nvSpPr>
        <p:spPr>
          <a:xfrm>
            <a:off x="-90536" y="2557523"/>
            <a:ext cx="10864159" cy="301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Roman law of land possession and land speculation: construction expectations vs Anglican land use law…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endParaRPr lang="pt-P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and collective “friends” (e.g., universities, </a:t>
            </a:r>
            <a:b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hospitals and football clubs)</a:t>
            </a:r>
            <a:endParaRPr lang="pt-P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m 9" descr="Concepto de amiguismo - Definición en DeConceptos.com">
            <a:extLst>
              <a:ext uri="{FF2B5EF4-FFF2-40B4-BE49-F238E27FC236}">
                <a16:creationId xmlns:a16="http://schemas.microsoft.com/office/drawing/2014/main" id="{81848B93-57C4-919F-6F3E-88BE9D634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064" y="4034610"/>
            <a:ext cx="2495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4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E60EF-E538-00F0-E63C-F40C6FE7A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30CC6-702A-7827-AA15-019B54DA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96BB2F-D59A-6E38-DE4C-BFF908757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9607" y="6157832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/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/>
              <a:t>Fernando Louro Alves</a:t>
            </a:r>
            <a:endParaRPr lang="pt-PT" b="1" dirty="0"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ED7E99-0FB2-08BC-1720-36059C72B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446FA3D0-2CB2-79D6-FA24-FD8292BA04DC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latin typeface="Agency FB" panose="020B0503020202020204" pitchFamily="34" charset="0"/>
              </a:rPr>
              <a:t>Sociedade Portuguesa para o desenvolvimento da Educação e  do Turismo Ambientais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C1DA96-5B99-60F2-262F-E6902E846B47}"/>
              </a:ext>
            </a:extLst>
          </p:cNvPr>
          <p:cNvSpPr txBox="1"/>
          <p:nvPr/>
        </p:nvSpPr>
        <p:spPr>
          <a:xfrm>
            <a:off x="90535" y="3656266"/>
            <a:ext cx="6192570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Municipalities,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Central Government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F57AAC8-AF85-89AA-828F-1B864C946DB9}"/>
              </a:ext>
            </a:extLst>
          </p:cNvPr>
          <p:cNvSpPr txBox="1"/>
          <p:nvPr/>
        </p:nvSpPr>
        <p:spPr>
          <a:xfrm>
            <a:off x="7938380" y="3656266"/>
            <a:ext cx="3188329" cy="222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cities,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conurbations,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metropolis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megalopolis</a:t>
            </a:r>
            <a:endParaRPr lang="pt-PT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 descr="City growth Images - Free Download on Freepik">
            <a:extLst>
              <a:ext uri="{FF2B5EF4-FFF2-40B4-BE49-F238E27FC236}">
                <a16:creationId xmlns:a16="http://schemas.microsoft.com/office/drawing/2014/main" id="{1C985A82-7FB0-DD27-7401-A773D7B40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0025" y="972474"/>
            <a:ext cx="4671588" cy="322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27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85750-BF55-0316-EAA0-1FC77D7E9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B77AC-25E4-77BB-7804-A368BC469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76D559-D203-BBCD-AAF6-90F3ED0B0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9607" y="6157832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/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/>
              <a:t>Fernando Louro Alves</a:t>
            </a:r>
            <a:endParaRPr lang="pt-PT" b="1" dirty="0"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5DE344-F6BD-B056-6AE8-0D9257CF7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CF24F849-2C26-30E4-7DE7-645F00506320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latin typeface="Agency FB" panose="020B0503020202020204" pitchFamily="34" charset="0"/>
              </a:rPr>
              <a:t>Sociedade Portuguesa para o desenvolvimento da Educação e  do Turismo Ambientais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2D6E9D2-19A6-B612-C725-817AA180CA40}"/>
              </a:ext>
            </a:extLst>
          </p:cNvPr>
          <p:cNvSpPr txBox="1"/>
          <p:nvPr/>
        </p:nvSpPr>
        <p:spPr>
          <a:xfrm>
            <a:off x="135800" y="3429000"/>
            <a:ext cx="4581054" cy="222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Central Government,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institutions,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companies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civil society</a:t>
            </a:r>
            <a:endParaRPr lang="pt-PT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D7CD662-7FEB-7B89-F6EB-3644C9A5ADDB}"/>
              </a:ext>
            </a:extLst>
          </p:cNvPr>
          <p:cNvSpPr txBox="1"/>
          <p:nvPr/>
        </p:nvSpPr>
        <p:spPr>
          <a:xfrm>
            <a:off x="7475147" y="2347000"/>
            <a:ext cx="36062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participation, </a:t>
            </a:r>
          </a:p>
          <a:p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equity </a:t>
            </a:r>
          </a:p>
          <a:p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environmental justice</a:t>
            </a:r>
            <a:endParaRPr lang="pt-PT" sz="2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16CA1EC-926B-B6C8-785F-EFD56CCE2533}"/>
              </a:ext>
            </a:extLst>
          </p:cNvPr>
          <p:cNvSpPr txBox="1"/>
          <p:nvPr/>
        </p:nvSpPr>
        <p:spPr>
          <a:xfrm>
            <a:off x="5410181" y="5493199"/>
            <a:ext cx="1799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lobbying</a:t>
            </a:r>
            <a:endParaRPr lang="pt-PT" sz="2400" dirty="0"/>
          </a:p>
        </p:txBody>
      </p:sp>
      <p:pic>
        <p:nvPicPr>
          <p:cNvPr id="11" name="Imagem 10" descr="What is Environmental Justice?">
            <a:extLst>
              <a:ext uri="{FF2B5EF4-FFF2-40B4-BE49-F238E27FC236}">
                <a16:creationId xmlns:a16="http://schemas.microsoft.com/office/drawing/2014/main" id="{C75BCDE9-6069-F362-2F3C-11ED4F6E4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724" y="3497470"/>
            <a:ext cx="4742858" cy="2386269"/>
          </a:xfrm>
          <a:prstGeom prst="rect">
            <a:avLst/>
          </a:prstGeom>
        </p:spPr>
      </p:pic>
      <p:pic>
        <p:nvPicPr>
          <p:cNvPr id="12" name="Imagem 11" descr="What is public participation? | Dear South Africa">
            <a:extLst>
              <a:ext uri="{FF2B5EF4-FFF2-40B4-BE49-F238E27FC236}">
                <a16:creationId xmlns:a16="http://schemas.microsoft.com/office/drawing/2014/main" id="{0F199518-E2E6-9EDB-07C4-8DB1D7CA7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19655" y="606448"/>
            <a:ext cx="4581052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5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42FF11-A9F3-F1FC-B6FC-3FD648D63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CBA23-8589-768D-BE8B-6E0759771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94223A-C4EA-63D2-53CD-556DDD60E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9607" y="6157832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/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/>
              <a:t>Fernando Louro Alves</a:t>
            </a:r>
            <a:endParaRPr lang="pt-PT" b="1" dirty="0"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12FC2D-7D44-5627-E048-9B829D535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BC45062E-475F-8A9F-8B12-4A30163032F2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latin typeface="Agency FB" panose="020B0503020202020204" pitchFamily="34" charset="0"/>
              </a:rPr>
              <a:t>Sociedade Portuguesa para o desenvolvimento da Educação e  do Turismo Ambientais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F50BAD0-A8BB-0D60-01CB-BC5B576872B4}"/>
              </a:ext>
            </a:extLst>
          </p:cNvPr>
          <p:cNvSpPr txBox="1"/>
          <p:nvPr/>
        </p:nvSpPr>
        <p:spPr>
          <a:xfrm>
            <a:off x="8003925" y="2306129"/>
            <a:ext cx="4423870" cy="122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Plans and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non-compliance</a:t>
            </a:r>
            <a:endParaRPr lang="pt-P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 descr="Making progress towards goals requires good planning – Better U">
            <a:extLst>
              <a:ext uri="{FF2B5EF4-FFF2-40B4-BE49-F238E27FC236}">
                <a16:creationId xmlns:a16="http://schemas.microsoft.com/office/drawing/2014/main" id="{49738B63-20CC-8FF7-F53C-5428B419E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151" y="731351"/>
            <a:ext cx="6192570" cy="41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24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F6032E-1BD0-99D6-8631-3F11849EF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1FB59-DEF1-D707-180D-AEBC71228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F5C018-7CE6-3C51-4FB9-BB9AA835B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5843" y="6139536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>
                <a:solidFill>
                  <a:schemeClr val="bg1"/>
                </a:solidFill>
              </a:rPr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>
                <a:solidFill>
                  <a:schemeClr val="bg1"/>
                </a:solidFill>
              </a:rPr>
              <a:t>Fernando Louro Alves</a:t>
            </a:r>
            <a:endParaRPr lang="pt-PT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7B4079-0120-9F89-A6D5-11661F6A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AB0BF9B-12E2-658C-26D9-667D4082B5BA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solidFill>
                  <a:schemeClr val="bg1"/>
                </a:solidFill>
                <a:latin typeface="Agency FB" panose="020B0503020202020204" pitchFamily="34" charset="0"/>
              </a:rPr>
              <a:t>Sociedade Portuguesa para o desenvolvimento da Educação e  do Turismo Ambientais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7A1ADDD-F60C-3C6F-7409-A233DCA1ACFD}"/>
              </a:ext>
            </a:extLst>
          </p:cNvPr>
          <p:cNvSpPr txBox="1"/>
          <p:nvPr/>
        </p:nvSpPr>
        <p:spPr>
          <a:xfrm>
            <a:off x="2620301" y="780256"/>
            <a:ext cx="10041731" cy="42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PROT AML: a model forest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City’s Master Plan: 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dry and wet systems; 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the viewpoint plan, </a:t>
            </a:r>
            <a:b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Phytomonuments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land use subject to the Forest Regime. 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Forest Management Plan. 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Geo- and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Phytomonuments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ZIBs (Areas of Interest for Biodiversity) 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Biodiversity Hotspots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 descr="Untitled">
            <a:extLst>
              <a:ext uri="{FF2B5EF4-FFF2-40B4-BE49-F238E27FC236}">
                <a16:creationId xmlns:a16="http://schemas.microsoft.com/office/drawing/2014/main" id="{ECD99E24-2DAA-B1BC-02A5-90BCEEFA9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7" y="780256"/>
            <a:ext cx="2995499" cy="4231736"/>
          </a:xfrm>
          <a:prstGeom prst="rect">
            <a:avLst/>
          </a:prstGeom>
        </p:spPr>
      </p:pic>
      <p:pic>
        <p:nvPicPr>
          <p:cNvPr id="9" name="Imagem 8" descr="O que é hotspot? - Brasil Escola">
            <a:extLst>
              <a:ext uri="{FF2B5EF4-FFF2-40B4-BE49-F238E27FC236}">
                <a16:creationId xmlns:a16="http://schemas.microsoft.com/office/drawing/2014/main" id="{235DD020-D674-AE67-C309-C68915A4D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1871" y="3429000"/>
            <a:ext cx="4057688" cy="271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3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A85F3F-0243-FA1E-3B5E-C5599F125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0B5F5-187E-3AE5-BF50-502613BC3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DECD35-E008-0F98-08BD-0BC43CCBD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5843" y="6139536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>
                <a:solidFill>
                  <a:schemeClr val="bg1"/>
                </a:solidFill>
              </a:rPr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>
                <a:solidFill>
                  <a:schemeClr val="bg1"/>
                </a:solidFill>
              </a:rPr>
              <a:t>Fernando Louro Alves</a:t>
            </a:r>
            <a:endParaRPr lang="pt-PT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5966AC-5093-6BE0-545E-7FC5FCE1A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F20BA4CF-C3A3-1650-19E9-FACC45975FA3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solidFill>
                  <a:schemeClr val="bg1"/>
                </a:solidFill>
                <a:latin typeface="Agency FB" panose="020B0503020202020204" pitchFamily="34" charset="0"/>
              </a:rPr>
              <a:t>Sociedade Portuguesa para o desenvolvimento da Educação e  do Turismo Ambientais</a:t>
            </a:r>
          </a:p>
        </p:txBody>
      </p:sp>
      <p:pic>
        <p:nvPicPr>
          <p:cNvPr id="8" name="Imagem 7" descr="Lisboa lança “reflexões estratégicas” para o novo Plano Diretor Municipal">
            <a:extLst>
              <a:ext uri="{FF2B5EF4-FFF2-40B4-BE49-F238E27FC236}">
                <a16:creationId xmlns:a16="http://schemas.microsoft.com/office/drawing/2014/main" id="{4013A248-E612-1545-A4B2-5CC6B0887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4" y="2345532"/>
            <a:ext cx="5680207" cy="37710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A0D1089-36D0-DF05-AC45-14885BFD658A}"/>
              </a:ext>
            </a:extLst>
          </p:cNvPr>
          <p:cNvSpPr txBox="1"/>
          <p:nvPr/>
        </p:nvSpPr>
        <p:spPr>
          <a:xfrm>
            <a:off x="1940719" y="601714"/>
            <a:ext cx="6679406" cy="2958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Continuum </a:t>
            </a:r>
            <a:r>
              <a:rPr lang="en-US" sz="2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naturale</a:t>
            </a:r>
            <a:r>
              <a:rPr lang="en-US" sz="2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Corridors and GI (Green Infrastructure)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Blue and Brown Infrastructure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Black Infrastructure (Railroad and Road)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Grey Infrastructure (Wastewater)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Metabolism</a:t>
            </a:r>
            <a:endParaRPr lang="pt-PT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Primary School For Sciences And Biodiversity / Chartier Dalix Architectes |  ArchDaily">
            <a:extLst>
              <a:ext uri="{FF2B5EF4-FFF2-40B4-BE49-F238E27FC236}">
                <a16:creationId xmlns:a16="http://schemas.microsoft.com/office/drawing/2014/main" id="{08D5D7DF-C541-DD54-2AB0-10A9F2EE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9" y="3457853"/>
            <a:ext cx="3986212" cy="265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344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C45DDA-971A-7A38-1C63-F17EEF54D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2C70B-D505-D4C0-1768-BC077E4E7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10330"/>
            <a:ext cx="12192000" cy="849312"/>
          </a:xfrm>
        </p:spPr>
        <p:txBody>
          <a:bodyPr>
            <a:noAutofit/>
          </a:bodyPr>
          <a:lstStyle/>
          <a:p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Governance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and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Ecossystem</a:t>
            </a:r>
            <a:r>
              <a:rPr lang="pt-PT" sz="4800" b="1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pt-PT" sz="4800" b="1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Restoration</a:t>
            </a:r>
            <a:endParaRPr lang="pt-PT" sz="4800" b="1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0DC67D-77C9-2BFA-CC40-F4447EF54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5843" y="6139536"/>
            <a:ext cx="3986212" cy="7001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PT" sz="1400" b="1" dirty="0">
                <a:solidFill>
                  <a:schemeClr val="bg1"/>
                </a:solidFill>
              </a:rPr>
              <a:t>6 de Maio de 2026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pt-PT" sz="2800" b="1" dirty="0">
                <a:solidFill>
                  <a:schemeClr val="bg1"/>
                </a:solidFill>
              </a:rPr>
              <a:t>Fernando Louro Alves</a:t>
            </a:r>
            <a:endParaRPr lang="pt-PT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2B7AC86-E2D7-FD6F-B297-1238A6937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485" y="6248400"/>
            <a:ext cx="914097" cy="4824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A9348005-FD46-7DE2-34BB-E85EA026FAA6}"/>
              </a:ext>
            </a:extLst>
          </p:cNvPr>
          <p:cNvSpPr txBox="1">
            <a:spLocks/>
          </p:cNvSpPr>
          <p:nvPr/>
        </p:nvSpPr>
        <p:spPr>
          <a:xfrm>
            <a:off x="7209272" y="6289674"/>
            <a:ext cx="3986213" cy="57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solidFill>
                  <a:schemeClr val="bg1"/>
                </a:solidFill>
                <a:latin typeface="Agency FB" panose="020B0503020202020204" pitchFamily="34" charset="0"/>
              </a:rPr>
              <a:t>Sociedade Portuguesa para o desenvolvimento da Educação e  do Turismo Ambientais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A4E468-FA39-21EC-0EFF-8C10DA2FE7DF}"/>
              </a:ext>
            </a:extLst>
          </p:cNvPr>
          <p:cNvSpPr txBox="1"/>
          <p:nvPr/>
        </p:nvSpPr>
        <p:spPr>
          <a:xfrm>
            <a:off x="2134677" y="614383"/>
            <a:ext cx="9517856" cy="3646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in Urban Environments</a:t>
            </a:r>
            <a:endParaRPr lang="pt-PT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 Beings: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permeable soil,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plants in the city (peri-urban parks, urban parks, gardens, public spaces, landscaping, backyards …), urban open spaces. Alignment trees 3. Animals (physiological needs [water and food availability] and ethological needs [territory, shelter, and tranquility])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Nature-based solutions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 descr="Uma imagem com ar livre, árvore, Alimentador de pássaros, Comida para pássaros&#10;&#10;Os conteúdos gerados por IA podem estar incorretos.">
            <a:extLst>
              <a:ext uri="{FF2B5EF4-FFF2-40B4-BE49-F238E27FC236}">
                <a16:creationId xmlns:a16="http://schemas.microsoft.com/office/drawing/2014/main" id="{54B55F57-2D3D-BDAE-B340-844A7A952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349" y="3319986"/>
            <a:ext cx="2733675" cy="2235673"/>
          </a:xfrm>
          <a:prstGeom prst="rect">
            <a:avLst/>
          </a:prstGeom>
        </p:spPr>
      </p:pic>
      <p:pic>
        <p:nvPicPr>
          <p:cNvPr id="9" name="Imagem 8" descr="Uma imagem com ar livre, planta, relva, árvore&#10;&#10;Os conteúdos gerados por IA podem estar incorretos.">
            <a:extLst>
              <a:ext uri="{FF2B5EF4-FFF2-40B4-BE49-F238E27FC236}">
                <a16:creationId xmlns:a16="http://schemas.microsoft.com/office/drawing/2014/main" id="{2D4AABF5-A1BD-2838-9AC3-3FD27A4F3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767" y="4260958"/>
            <a:ext cx="3346285" cy="2578745"/>
          </a:xfrm>
          <a:prstGeom prst="rect">
            <a:avLst/>
          </a:prstGeom>
        </p:spPr>
      </p:pic>
      <p:pic>
        <p:nvPicPr>
          <p:cNvPr id="10" name="Picture 4" descr="Bebedouros Para Pássaros Ao Ar Livre | Recipiente De Água Para Aves | Banho  de Aves Desmontável Decorativo com Grampo de Fixação para Quintal Pátio  Varanda Alpendre Parque Jardim Átrio | Amazon.com.br">
            <a:extLst>
              <a:ext uri="{FF2B5EF4-FFF2-40B4-BE49-F238E27FC236}">
                <a16:creationId xmlns:a16="http://schemas.microsoft.com/office/drawing/2014/main" id="{E9E49DB8-219E-07A8-AC3C-EE130645F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" y="3319986"/>
            <a:ext cx="2630408" cy="263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57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586</Words>
  <Application>Microsoft Office PowerPoint</Application>
  <PresentationFormat>Ecrã Panorâmico</PresentationFormat>
  <Paragraphs>100</Paragraphs>
  <Slides>12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8" baseType="lpstr">
      <vt:lpstr>Agency FB</vt:lpstr>
      <vt:lpstr>Arial</vt:lpstr>
      <vt:lpstr>Artifakt Element Black</vt:lpstr>
      <vt:lpstr>Calibri</vt:lpstr>
      <vt:lpstr>Calibri Light</vt:lpstr>
      <vt:lpstr>Tema do Office</vt:lpstr>
      <vt:lpstr>Governance and Ecossystem Restoration</vt:lpstr>
      <vt:lpstr>Governance and Ecossystem Restoration</vt:lpstr>
      <vt:lpstr>Governance and Ecossystem Restoration</vt:lpstr>
      <vt:lpstr>Governance and Ecossystem Restoration</vt:lpstr>
      <vt:lpstr>Governance and Ecossystem Restoration</vt:lpstr>
      <vt:lpstr>Governance and Ecossystem Restoration</vt:lpstr>
      <vt:lpstr>Governance and Ecossystem Restoration</vt:lpstr>
      <vt:lpstr>Governance and Ecossystem Restoration</vt:lpstr>
      <vt:lpstr>Governance and Ecossystem Restoration</vt:lpstr>
      <vt:lpstr>Governance and Ecossystem Restoration</vt:lpstr>
      <vt:lpstr>Governance and Ecossystem Restoration</vt:lpstr>
      <vt:lpstr>Governance and Ecossystem Restoration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Fernando Alves</dc:creator>
  <cp:lastModifiedBy>Fernando Alves (DMRH/DGRH/AP)</cp:lastModifiedBy>
  <cp:revision>5</cp:revision>
  <cp:lastPrinted>2026-05-05T12:52:57Z</cp:lastPrinted>
  <dcterms:created xsi:type="dcterms:W3CDTF">2026-02-19T18:24:44Z</dcterms:created>
  <dcterms:modified xsi:type="dcterms:W3CDTF">2026-05-05T13:00:10Z</dcterms:modified>
</cp:coreProperties>
</file>